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263641C4-3A55-436C-98CB-2D7B17B68B55}">
          <p14:sldIdLst>
            <p14:sldId id="256"/>
            <p14:sldId id="257"/>
            <p14:sldId id="258"/>
            <p14:sldId id="259"/>
            <p14:sldId id="260"/>
            <p14:sldId id="261"/>
            <p14:sldId id="262"/>
            <p14:sldId id="263"/>
            <p14:sldId id="264"/>
            <p14:sldId id="265"/>
            <p14:sldId id="266"/>
            <p14:sldId id="267"/>
            <p14:sldId id="268"/>
          </p14:sldIdLst>
        </p14:section>
        <p14:section name="Sekcja bez tytułu" id="{1E0FB385-EACF-4695-B149-DA9EFCDC53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A50EA-05BF-4364-B614-7210D1186E1B}" type="datetimeFigureOut">
              <a:rPr lang="pl-PL" smtClean="0"/>
              <a:t>2019-01-18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65B63-23B5-42B7-BD8D-C6589F8D4840}" type="slidenum">
              <a:rPr lang="pl-PL" smtClean="0"/>
              <a:t>‹#›</a:t>
            </a:fld>
            <a:endParaRPr lang="pl-PL"/>
          </a:p>
        </p:txBody>
      </p:sp>
    </p:spTree>
    <p:extLst>
      <p:ext uri="{BB962C8B-B14F-4D97-AF65-F5344CB8AC3E}">
        <p14:creationId xmlns:p14="http://schemas.microsoft.com/office/powerpoint/2010/main" val="995878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EB110583-F65F-445F-B9AB-5EA2C482DAE3}" type="datetime1">
              <a:rPr lang="pl-PL" smtClean="0"/>
              <a:t>2019-01-18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363829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D4185E7-AB9E-4672-AF86-00EEA1FF00C4}" type="datetime1">
              <a:rPr lang="pl-PL" smtClean="0"/>
              <a:t>2019-01-18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73726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335ADA7-6A76-441C-BB86-07B3155A04BC}" type="datetime1">
              <a:rPr lang="pl-PL" smtClean="0"/>
              <a:t>2019-01-18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80180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838200" y="971550"/>
            <a:ext cx="10515600" cy="920750"/>
          </a:xfrm>
        </p:spPr>
        <p:txBody>
          <a:bodyPr/>
          <a:lstStyle/>
          <a:p>
            <a:r>
              <a:rPr lang="pl-PL" dirty="0"/>
              <a:t>Kliknij, aby edytować styl</a:t>
            </a:r>
          </a:p>
        </p:txBody>
      </p:sp>
      <p:sp>
        <p:nvSpPr>
          <p:cNvPr id="3" name="Symbol zastępczy zawartości 2"/>
          <p:cNvSpPr>
            <a:spLocks noGrp="1"/>
          </p:cNvSpPr>
          <p:nvPr>
            <p:ph idx="1"/>
          </p:nvPr>
        </p:nvSpPr>
        <p:spPr>
          <a:xfrm>
            <a:off x="838200" y="1892300"/>
            <a:ext cx="10515600" cy="3911600"/>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10"/>
          </p:nvPr>
        </p:nvSpPr>
        <p:spPr/>
        <p:txBody>
          <a:bodyPr/>
          <a:lstStyle/>
          <a:p>
            <a:fld id="{233FD251-CC29-4E00-A8CA-EC4E6D0EEC81}" type="datetime1">
              <a:rPr lang="pl-PL" smtClean="0"/>
              <a:t>2019-01-18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342082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dirty="0"/>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05094E96-CE54-4C1F-82CF-7FE8D18F13E6}" type="datetime1">
              <a:rPr lang="pl-PL" smtClean="0"/>
              <a:t>2019-01-18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198246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838200" y="838200"/>
            <a:ext cx="10515600" cy="1150144"/>
          </a:xfrm>
        </p:spPr>
        <p:txBody>
          <a:bodyPr/>
          <a:lstStyle/>
          <a:p>
            <a:r>
              <a:rPr lang="pl-PL"/>
              <a:t>Kliknij, aby edytować styl</a:t>
            </a:r>
          </a:p>
        </p:txBody>
      </p:sp>
      <p:sp>
        <p:nvSpPr>
          <p:cNvPr id="3" name="Symbol zastępczy zawartości 2"/>
          <p:cNvSpPr>
            <a:spLocks noGrp="1"/>
          </p:cNvSpPr>
          <p:nvPr>
            <p:ph sz="half" idx="1"/>
          </p:nvPr>
        </p:nvSpPr>
        <p:spPr>
          <a:xfrm>
            <a:off x="838200" y="2051049"/>
            <a:ext cx="5181600" cy="370840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6172200" y="2051049"/>
            <a:ext cx="5181600" cy="37084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55B770F-3EB2-4269-B9F1-D07572D90072}" type="datetime1">
              <a:rPr lang="pl-PL" smtClean="0"/>
              <a:t>2019-01-18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173496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71C3596-4C0A-4309-AD47-FBFED13B1F1F}" type="datetime1">
              <a:rPr lang="pl-PL" smtClean="0"/>
              <a:t>2019-01-18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115934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838200" y="892175"/>
            <a:ext cx="10515600" cy="1325563"/>
          </a:xfrm>
        </p:spPr>
        <p:txBody>
          <a:bodyPr/>
          <a:lstStyle/>
          <a:p>
            <a:r>
              <a:rPr lang="pl-PL"/>
              <a:t>Kliknij, aby edytować styl</a:t>
            </a:r>
          </a:p>
        </p:txBody>
      </p:sp>
      <p:sp>
        <p:nvSpPr>
          <p:cNvPr id="3" name="Symbol zastępczy daty 2"/>
          <p:cNvSpPr>
            <a:spLocks noGrp="1"/>
          </p:cNvSpPr>
          <p:nvPr>
            <p:ph type="dt" sz="half" idx="10"/>
          </p:nvPr>
        </p:nvSpPr>
        <p:spPr/>
        <p:txBody>
          <a:bodyPr/>
          <a:lstStyle/>
          <a:p>
            <a:fld id="{63AE1965-FF4D-4F17-A414-6FDF806E8CA9}" type="datetime1">
              <a:rPr lang="pl-PL" smtClean="0"/>
              <a:t>2019-01-18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159174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6EE1D1D-0B71-43B0-90FA-CFD2CFBD708A}" type="datetime1">
              <a:rPr lang="pl-PL" smtClean="0"/>
              <a:t>2019-01-18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712183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93574D4-08A8-4CC1-A0DA-A4438ABF6DDF}" type="datetime1">
              <a:rPr lang="pl-PL" smtClean="0"/>
              <a:t>2019-01-18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88487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80A31BB3-DC04-46DA-BD33-E1C163A6F9A3}" type="datetime1">
              <a:rPr lang="pl-PL" smtClean="0"/>
              <a:t>2019-01-18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247113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21120" y="1244600"/>
            <a:ext cx="10515600" cy="123639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2552700"/>
            <a:ext cx="10515600" cy="3262886"/>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328C7-48B8-4023-B4A8-F0D502C76B41}" type="datetime1">
              <a:rPr lang="pl-PL" smtClean="0"/>
              <a:t>2019-01-18</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6AB9B-29CC-41B5-BC0A-919D45734DF7}" type="slidenum">
              <a:rPr lang="pl-PL" smtClean="0"/>
              <a:t>‹#›</a:t>
            </a:fld>
            <a:endParaRPr lang="pl-PL"/>
          </a:p>
        </p:txBody>
      </p:sp>
      <p:pic>
        <p:nvPicPr>
          <p:cNvPr id="7" name="Obraz 6">
            <a:extLst>
              <a:ext uri="{FF2B5EF4-FFF2-40B4-BE49-F238E27FC236}">
                <a16:creationId xmlns:a16="http://schemas.microsoft.com/office/drawing/2014/main" xmlns="" id="{19D6C17F-A700-420D-82B8-F5D45A62B124}"/>
              </a:ext>
            </a:extLst>
          </p:cNvPr>
          <p:cNvPicPr>
            <a:picLocks noChangeAspect="1"/>
          </p:cNvPicPr>
          <p:nvPr userDrawn="1"/>
        </p:nvPicPr>
        <p:blipFill>
          <a:blip r:embed="rId13"/>
          <a:stretch>
            <a:fillRect/>
          </a:stretch>
        </p:blipFill>
        <p:spPr>
          <a:xfrm>
            <a:off x="2855494" y="0"/>
            <a:ext cx="7318520" cy="938073"/>
          </a:xfrm>
          <a:prstGeom prst="rect">
            <a:avLst/>
          </a:prstGeom>
        </p:spPr>
      </p:pic>
      <p:pic>
        <p:nvPicPr>
          <p:cNvPr id="8" name="Obraz 7">
            <a:extLst>
              <a:ext uri="{FF2B5EF4-FFF2-40B4-BE49-F238E27FC236}">
                <a16:creationId xmlns:a16="http://schemas.microsoft.com/office/drawing/2014/main" xmlns="" id="{49EB5BF8-DF56-4F9A-B053-ADE174D905FF}"/>
              </a:ext>
            </a:extLst>
          </p:cNvPr>
          <p:cNvPicPr>
            <a:picLocks noChangeAspect="1"/>
          </p:cNvPicPr>
          <p:nvPr userDrawn="1"/>
        </p:nvPicPr>
        <p:blipFill>
          <a:blip r:embed="rId14"/>
          <a:stretch>
            <a:fillRect/>
          </a:stretch>
        </p:blipFill>
        <p:spPr>
          <a:xfrm>
            <a:off x="2341566" y="5815585"/>
            <a:ext cx="7327261" cy="1240604"/>
          </a:xfrm>
          <a:prstGeom prst="rect">
            <a:avLst/>
          </a:prstGeom>
        </p:spPr>
      </p:pic>
      <p:sp>
        <p:nvSpPr>
          <p:cNvPr id="9" name="Tytuł 1">
            <a:extLst>
              <a:ext uri="{FF2B5EF4-FFF2-40B4-BE49-F238E27FC236}">
                <a16:creationId xmlns:a16="http://schemas.microsoft.com/office/drawing/2014/main" xmlns="" id="{1499EC8B-24FF-47F4-8CBF-0E98764D1FA2}"/>
              </a:ext>
            </a:extLst>
          </p:cNvPr>
          <p:cNvSpPr txBox="1">
            <a:spLocks/>
          </p:cNvSpPr>
          <p:nvPr userDrawn="1"/>
        </p:nvSpPr>
        <p:spPr>
          <a:xfrm>
            <a:off x="838200" y="0"/>
            <a:ext cx="10481441" cy="111409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1000"/>
              <a:t/>
            </a:r>
            <a:br>
              <a:rPr lang="pl-PL" sz="1000"/>
            </a:br>
            <a:r>
              <a:rPr lang="pl-PL" sz="1000"/>
              <a:t/>
            </a:r>
            <a:br>
              <a:rPr lang="pl-PL" sz="1000"/>
            </a:br>
            <a:r>
              <a:rPr lang="pl-PL" sz="1000"/>
              <a:t/>
            </a:r>
            <a:br>
              <a:rPr lang="pl-PL" sz="1000"/>
            </a:br>
            <a:r>
              <a:rPr lang="pl-PL" sz="1000"/>
              <a:t/>
            </a:r>
            <a:br>
              <a:rPr lang="pl-PL" sz="1000"/>
            </a:br>
            <a:r>
              <a:rPr lang="pl-PL" sz="1000"/>
              <a:t/>
            </a:r>
            <a:br>
              <a:rPr lang="pl-PL" sz="1000"/>
            </a:br>
            <a:r>
              <a:rPr lang="pl-PL" sz="1000"/>
              <a:t/>
            </a:r>
            <a:br>
              <a:rPr lang="pl-PL" sz="1000"/>
            </a:br>
            <a:r>
              <a:rPr lang="pl-PL" sz="1200" i="1"/>
              <a:t>DOSKONALENIE TRENERÓW WSPOMAGANIA OŚWIATY  </a:t>
            </a:r>
            <a:r>
              <a:rPr lang="pl-PL" sz="1200"/>
              <a:t>POWR.02.10.00-00-7015/17</a:t>
            </a:r>
            <a:endParaRPr lang="pl-PL" sz="1200" dirty="0"/>
          </a:p>
        </p:txBody>
      </p:sp>
    </p:spTree>
    <p:extLst>
      <p:ext uri="{BB962C8B-B14F-4D97-AF65-F5344CB8AC3E}">
        <p14:creationId xmlns:p14="http://schemas.microsoft.com/office/powerpoint/2010/main" val="1278049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3999" y="1999462"/>
            <a:ext cx="9144000" cy="3372644"/>
          </a:xfrm>
        </p:spPr>
        <p:txBody>
          <a:bodyPr>
            <a:normAutofit fontScale="90000"/>
          </a:bodyPr>
          <a:lstStyle/>
          <a:p>
            <a:r>
              <a:rPr lang="pl-PL" b="1" dirty="0"/>
              <a:t>Instrukcja wykorzystania oprogramowania „</a:t>
            </a:r>
            <a:r>
              <a:rPr lang="pl-PL" b="1" dirty="0" err="1"/>
              <a:t>Forms</a:t>
            </a:r>
            <a:r>
              <a:rPr lang="pl-PL" b="1" dirty="0"/>
              <a:t>” wchodzącego w skład pakietu usług chmury cyfrowej </a:t>
            </a:r>
            <a:r>
              <a:rPr lang="pl-PL" b="1" dirty="0" smtClean="0"/>
              <a:t/>
            </a:r>
            <a:br>
              <a:rPr lang="pl-PL" b="1" dirty="0" smtClean="0"/>
            </a:br>
            <a:r>
              <a:rPr lang="pl-PL" b="1" smtClean="0"/>
              <a:t>Office </a:t>
            </a:r>
            <a:r>
              <a:rPr lang="pl-PL" b="1" smtClean="0"/>
              <a:t>365</a:t>
            </a:r>
            <a:endParaRPr lang="pl-PL" b="1" dirty="0"/>
          </a:p>
        </p:txBody>
      </p:sp>
    </p:spTree>
    <p:extLst>
      <p:ext uri="{BB962C8B-B14F-4D97-AF65-F5344CB8AC3E}">
        <p14:creationId xmlns:p14="http://schemas.microsoft.com/office/powerpoint/2010/main" val="101544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u="sng" dirty="0"/>
              <a:t>Projektowanie testu lub ankiety</a:t>
            </a:r>
            <a:endParaRPr lang="pl-PL" dirty="0"/>
          </a:p>
        </p:txBody>
      </p:sp>
      <p:sp>
        <p:nvSpPr>
          <p:cNvPr id="3" name="Symbol zastępczy zawartości 2"/>
          <p:cNvSpPr>
            <a:spLocks noGrp="1"/>
          </p:cNvSpPr>
          <p:nvPr>
            <p:ph idx="1"/>
          </p:nvPr>
        </p:nvSpPr>
        <p:spPr>
          <a:xfrm>
            <a:off x="838200" y="1949452"/>
            <a:ext cx="4391025" cy="3911600"/>
          </a:xfrm>
        </p:spPr>
        <p:txBody>
          <a:bodyPr/>
          <a:lstStyle/>
          <a:p>
            <a:pPr marL="0" indent="0">
              <a:lnSpc>
                <a:spcPct val="120000"/>
              </a:lnSpc>
              <a:buNone/>
            </a:pPr>
            <a:r>
              <a:rPr lang="pl-PL" dirty="0"/>
              <a:t>Autor testów wykonanych </a:t>
            </a:r>
            <a:r>
              <a:rPr lang="pl-PL" dirty="0" smtClean="0"/>
              <a:t/>
            </a:r>
            <a:br>
              <a:rPr lang="pl-PL" dirty="0" smtClean="0"/>
            </a:br>
            <a:r>
              <a:rPr lang="pl-PL" dirty="0" smtClean="0"/>
              <a:t>w </a:t>
            </a:r>
            <a:r>
              <a:rPr lang="pl-PL" dirty="0"/>
              <a:t>programie </a:t>
            </a:r>
            <a:r>
              <a:rPr lang="pl-PL" dirty="0" err="1"/>
              <a:t>Forms</a:t>
            </a:r>
            <a:r>
              <a:rPr lang="pl-PL" dirty="0"/>
              <a:t> może oglądać wyniki odnotowane w arkuszu kalkulacyjnym </a:t>
            </a:r>
            <a:r>
              <a:rPr lang="pl-PL" dirty="0" smtClean="0"/>
              <a:t/>
            </a:r>
            <a:br>
              <a:rPr lang="pl-PL" dirty="0" smtClean="0"/>
            </a:br>
            <a:r>
              <a:rPr lang="pl-PL" dirty="0" smtClean="0"/>
              <a:t>i </a:t>
            </a:r>
            <a:r>
              <a:rPr lang="pl-PL" dirty="0"/>
              <a:t>przedstawione na wykresach w zakładce „odpowiedzi”.</a:t>
            </a:r>
          </a:p>
        </p:txBody>
      </p:sp>
      <p:sp>
        <p:nvSpPr>
          <p:cNvPr id="4" name="Symbol zastępczy stopki 3"/>
          <p:cNvSpPr>
            <a:spLocks noGrp="1"/>
          </p:cNvSpPr>
          <p:nvPr>
            <p:ph type="ftr" sz="quarter" idx="11"/>
          </p:nvPr>
        </p:nvSpPr>
        <p:spPr/>
        <p:txBody>
          <a:bodyPr/>
          <a:lstStyle/>
          <a:p>
            <a:endParaRPr lang="pl-PL"/>
          </a:p>
        </p:txBody>
      </p:sp>
      <p:pic>
        <p:nvPicPr>
          <p:cNvPr id="5" name="Obraz 4" descr="Obraz zawierający zrzut ekranu&#10;&#10;Opis wygenerowany przy bardzo wysokim poziomie pewności"/>
          <p:cNvPicPr/>
          <p:nvPr/>
        </p:nvPicPr>
        <p:blipFill>
          <a:blip r:embed="rId2" cstate="print">
            <a:extLst>
              <a:ext uri="{28A0092B-C50C-407E-A947-70E740481C1C}">
                <a14:useLocalDpi xmlns:a14="http://schemas.microsoft.com/office/drawing/2010/main" val="0"/>
              </a:ext>
            </a:extLst>
          </a:blip>
          <a:stretch>
            <a:fillRect/>
          </a:stretch>
        </p:blipFill>
        <p:spPr>
          <a:xfrm>
            <a:off x="5892857" y="1849437"/>
            <a:ext cx="5460943" cy="3911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83166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u="sng" dirty="0"/>
              <a:t>Projektowanie testu lub ankiety</a:t>
            </a:r>
            <a:endParaRPr lang="pl-PL" dirty="0"/>
          </a:p>
        </p:txBody>
      </p:sp>
      <p:sp>
        <p:nvSpPr>
          <p:cNvPr id="3" name="Symbol zastępczy zawartości 2"/>
          <p:cNvSpPr>
            <a:spLocks noGrp="1"/>
          </p:cNvSpPr>
          <p:nvPr>
            <p:ph idx="1"/>
          </p:nvPr>
        </p:nvSpPr>
        <p:spPr>
          <a:xfrm>
            <a:off x="838200" y="2168525"/>
            <a:ext cx="5948363" cy="3911600"/>
          </a:xfrm>
        </p:spPr>
        <p:txBody>
          <a:bodyPr>
            <a:normAutofit/>
          </a:bodyPr>
          <a:lstStyle/>
          <a:p>
            <a:pPr marL="0" indent="0">
              <a:lnSpc>
                <a:spcPct val="120000"/>
              </a:lnSpc>
              <a:buNone/>
            </a:pPr>
            <a:r>
              <a:rPr lang="pl-PL" dirty="0"/>
              <a:t>Tak, jak inne aplikacje </a:t>
            </a:r>
            <a:r>
              <a:rPr lang="pl-PL" dirty="0" smtClean="0"/>
              <a:t>w </a:t>
            </a:r>
            <a:r>
              <a:rPr lang="pl-PL" dirty="0"/>
              <a:t>chmurze cyfrowej Office 365 można udostępnić innym użytkownikom. Wypełnienie testu przygotowanego za pomocą programu </a:t>
            </a:r>
            <a:r>
              <a:rPr lang="pl-PL" dirty="0" err="1"/>
              <a:t>Forms</a:t>
            </a:r>
            <a:r>
              <a:rPr lang="pl-PL" dirty="0"/>
              <a:t> nie wymaga założenia konta </a:t>
            </a:r>
            <a:r>
              <a:rPr lang="pl-PL" dirty="0" smtClean="0"/>
              <a:t>w </a:t>
            </a:r>
            <a:r>
              <a:rPr lang="pl-PL" dirty="0"/>
              <a:t>chmurze Office 365</a:t>
            </a:r>
            <a:r>
              <a:rPr lang="pl-PL" dirty="0" smtClean="0"/>
              <a:t>.</a:t>
            </a:r>
            <a:endParaRPr lang="pl-PL" dirty="0"/>
          </a:p>
        </p:txBody>
      </p:sp>
      <p:sp>
        <p:nvSpPr>
          <p:cNvPr id="4" name="Symbol zastępczy stopki 3"/>
          <p:cNvSpPr>
            <a:spLocks noGrp="1"/>
          </p:cNvSpPr>
          <p:nvPr>
            <p:ph type="ftr" sz="quarter" idx="11"/>
          </p:nvPr>
        </p:nvSpPr>
        <p:spPr/>
        <p:txBody>
          <a:bodyPr/>
          <a:lstStyle/>
          <a:p>
            <a:endParaRPr lang="pl-PL"/>
          </a:p>
        </p:txBody>
      </p:sp>
      <p:pic>
        <p:nvPicPr>
          <p:cNvPr id="5" name="Obraz 4" descr="Obraz zawierający zrzut ekranu&#10;&#10;Opis wygenerowany przy bardzo wysokim poziomie pewności"/>
          <p:cNvPicPr/>
          <p:nvPr/>
        </p:nvPicPr>
        <p:blipFill>
          <a:blip r:embed="rId2" cstate="print">
            <a:extLst>
              <a:ext uri="{28A0092B-C50C-407E-A947-70E740481C1C}">
                <a14:useLocalDpi xmlns:a14="http://schemas.microsoft.com/office/drawing/2010/main" val="0"/>
              </a:ext>
            </a:extLst>
          </a:blip>
          <a:stretch>
            <a:fillRect/>
          </a:stretch>
        </p:blipFill>
        <p:spPr>
          <a:xfrm>
            <a:off x="7973255" y="1835148"/>
            <a:ext cx="2963032" cy="3911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9036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u="sng" dirty="0"/>
              <a:t>Projektowanie testu lub ankiety</a:t>
            </a:r>
            <a:endParaRPr lang="pl-PL" dirty="0"/>
          </a:p>
        </p:txBody>
      </p:sp>
      <p:sp>
        <p:nvSpPr>
          <p:cNvPr id="3" name="Symbol zastępczy zawartości 2"/>
          <p:cNvSpPr>
            <a:spLocks noGrp="1"/>
          </p:cNvSpPr>
          <p:nvPr>
            <p:ph idx="1"/>
          </p:nvPr>
        </p:nvSpPr>
        <p:spPr/>
        <p:txBody>
          <a:bodyPr/>
          <a:lstStyle/>
          <a:p>
            <a:pPr marL="0" indent="0">
              <a:lnSpc>
                <a:spcPct val="120000"/>
              </a:lnSpc>
              <a:buNone/>
            </a:pPr>
            <a:r>
              <a:rPr lang="pl-PL" dirty="0"/>
              <a:t>Test można osadzić w innym dokumencie: prezentacji </a:t>
            </a:r>
            <a:r>
              <a:rPr lang="pl-PL" dirty="0" err="1"/>
              <a:t>Sway</a:t>
            </a:r>
            <a:r>
              <a:rPr lang="pl-PL" dirty="0"/>
              <a:t>, na stronie internetowej lub w innym zasobie internetowym. Ikona &lt;/&gt; służy do wygenerowania odpowiedniego kodu do osadzania testu. Test może być dostępny na dowolnym sprzęcie mobilnym. Dla potrzeb rozwiązywania testów przez uczniów można wykorzystać ich </a:t>
            </a:r>
            <a:r>
              <a:rPr lang="pl-PL" dirty="0" smtClean="0"/>
              <a:t>smartfony.</a:t>
            </a:r>
            <a:endParaRPr lang="pl-PL" dirty="0"/>
          </a:p>
        </p:txBody>
      </p:sp>
      <p:sp>
        <p:nvSpPr>
          <p:cNvPr id="4" name="Symbol zastępczy stopki 3"/>
          <p:cNvSpPr>
            <a:spLocks noGrp="1"/>
          </p:cNvSpPr>
          <p:nvPr>
            <p:ph type="ftr" sz="quarter" idx="11"/>
          </p:nvPr>
        </p:nvSpPr>
        <p:spPr/>
        <p:txBody>
          <a:bodyPr/>
          <a:lstStyle/>
          <a:p>
            <a:endParaRPr lang="pl-PL"/>
          </a:p>
        </p:txBody>
      </p:sp>
    </p:spTree>
    <p:extLst>
      <p:ext uri="{BB962C8B-B14F-4D97-AF65-F5344CB8AC3E}">
        <p14:creationId xmlns:p14="http://schemas.microsoft.com/office/powerpoint/2010/main" val="35749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u="sng" dirty="0"/>
              <a:t>Projektowanie testu lub ankiety</a:t>
            </a:r>
            <a:endParaRPr lang="pl-PL" dirty="0"/>
          </a:p>
        </p:txBody>
      </p:sp>
      <p:sp>
        <p:nvSpPr>
          <p:cNvPr id="4" name="Symbol zastępczy stopki 3"/>
          <p:cNvSpPr>
            <a:spLocks noGrp="1"/>
          </p:cNvSpPr>
          <p:nvPr>
            <p:ph type="ftr" sz="quarter" idx="11"/>
          </p:nvPr>
        </p:nvSpPr>
        <p:spPr/>
        <p:txBody>
          <a:bodyPr/>
          <a:lstStyle/>
          <a:p>
            <a:endParaRPr lang="pl-PL"/>
          </a:p>
        </p:txBody>
      </p:sp>
      <p:pic>
        <p:nvPicPr>
          <p:cNvPr id="5" name="Obraz 4" descr="Obraz zawierający zrzut ekranu&#10;&#10;Opis wygenerowany przy bardzo wysokim poziomie pewności"/>
          <p:cNvPicPr/>
          <p:nvPr/>
        </p:nvPicPr>
        <p:blipFill>
          <a:blip r:embed="rId2" cstate="print">
            <a:extLst>
              <a:ext uri="{28A0092B-C50C-407E-A947-70E740481C1C}">
                <a14:useLocalDpi xmlns:a14="http://schemas.microsoft.com/office/drawing/2010/main" val="0"/>
              </a:ext>
            </a:extLst>
          </a:blip>
          <a:stretch>
            <a:fillRect/>
          </a:stretch>
        </p:blipFill>
        <p:spPr>
          <a:xfrm>
            <a:off x="2728912" y="1863724"/>
            <a:ext cx="6734175" cy="38525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8384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08B268EA-0372-4F13-8D56-A9B6B3AF8D9C}"/>
              </a:ext>
            </a:extLst>
          </p:cNvPr>
          <p:cNvSpPr>
            <a:spLocks noGrp="1"/>
          </p:cNvSpPr>
          <p:nvPr>
            <p:ph idx="1"/>
          </p:nvPr>
        </p:nvSpPr>
        <p:spPr>
          <a:xfrm>
            <a:off x="1485089" y="1314450"/>
            <a:ext cx="8994844" cy="4489450"/>
          </a:xfrm>
        </p:spPr>
        <p:txBody>
          <a:bodyPr>
            <a:normAutofit/>
          </a:bodyPr>
          <a:lstStyle/>
          <a:p>
            <a:pPr marL="0" indent="0" algn="just">
              <a:lnSpc>
                <a:spcPct val="150000"/>
              </a:lnSpc>
              <a:buNone/>
            </a:pPr>
            <a:r>
              <a:rPr lang="pl-PL" dirty="0"/>
              <a:t>Aplikacja </a:t>
            </a:r>
            <a:r>
              <a:rPr lang="pl-PL" dirty="0" err="1"/>
              <a:t>Forms</a:t>
            </a:r>
            <a:r>
              <a:rPr lang="pl-PL" dirty="0"/>
              <a:t> jest kolejną usługą Office 365 umożliwiającą tworzenie i publikowanie interaktywnych testów i ankiet. Gotowe formularze mogą funkcjonować samodzielne lub mogą być osadzone w innych aplikacjach, np. w prezentacji wytworzonej w </a:t>
            </a:r>
            <a:r>
              <a:rPr lang="pl-PL" dirty="0" err="1"/>
              <a:t>Sway</a:t>
            </a:r>
            <a:r>
              <a:rPr lang="pl-PL" dirty="0"/>
              <a:t>.</a:t>
            </a:r>
            <a:endParaRPr lang="pl-PL" b="1" dirty="0"/>
          </a:p>
        </p:txBody>
      </p:sp>
      <p:sp>
        <p:nvSpPr>
          <p:cNvPr id="4" name="Symbol zastępczy stopki 3">
            <a:extLst>
              <a:ext uri="{FF2B5EF4-FFF2-40B4-BE49-F238E27FC236}">
                <a16:creationId xmlns:a16="http://schemas.microsoft.com/office/drawing/2014/main" xmlns="" id="{757C26D0-45E3-4BEF-A807-AC051194DF12}"/>
              </a:ext>
            </a:extLst>
          </p:cNvPr>
          <p:cNvSpPr>
            <a:spLocks noGrp="1"/>
          </p:cNvSpPr>
          <p:nvPr>
            <p:ph type="ftr" sz="quarter" idx="11"/>
          </p:nvPr>
        </p:nvSpPr>
        <p:spPr/>
        <p:txBody>
          <a:bodyPr/>
          <a:lstStyle/>
          <a:p>
            <a:endParaRPr lang="pl-PL"/>
          </a:p>
        </p:txBody>
      </p:sp>
      <p:pic>
        <p:nvPicPr>
          <p:cNvPr id="2" name="Obraz 1"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5382" y="4148689"/>
            <a:ext cx="1614551" cy="14615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2166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u="sng" dirty="0"/>
              <a:t>Ekran </a:t>
            </a:r>
            <a:r>
              <a:rPr lang="pl-PL" u="sng" dirty="0" smtClean="0"/>
              <a:t>powitalny</a:t>
            </a:r>
            <a:endParaRPr lang="pl-PL" dirty="0"/>
          </a:p>
        </p:txBody>
      </p:sp>
      <p:sp>
        <p:nvSpPr>
          <p:cNvPr id="3" name="Symbol zastępczy zawartości 2"/>
          <p:cNvSpPr>
            <a:spLocks noGrp="1"/>
          </p:cNvSpPr>
          <p:nvPr>
            <p:ph idx="1"/>
          </p:nvPr>
        </p:nvSpPr>
        <p:spPr/>
        <p:txBody>
          <a:bodyPr/>
          <a:lstStyle/>
          <a:p>
            <a:pPr marL="0" indent="0">
              <a:lnSpc>
                <a:spcPct val="120000"/>
              </a:lnSpc>
              <a:buNone/>
            </a:pPr>
            <a:r>
              <a:rPr lang="pl-PL" dirty="0"/>
              <a:t>Ekran powitalny programu zachęca do utworzenia nowej ankiety lub testu.</a:t>
            </a:r>
          </a:p>
        </p:txBody>
      </p:sp>
      <p:sp>
        <p:nvSpPr>
          <p:cNvPr id="4" name="Symbol zastępczy stopki 3"/>
          <p:cNvSpPr>
            <a:spLocks noGrp="1"/>
          </p:cNvSpPr>
          <p:nvPr>
            <p:ph type="ftr" sz="quarter" idx="11"/>
          </p:nvPr>
        </p:nvSpPr>
        <p:spPr/>
        <p:txBody>
          <a:bodyPr/>
          <a:lstStyle/>
          <a:p>
            <a:endParaRPr lang="pl-PL"/>
          </a:p>
        </p:txBody>
      </p:sp>
      <p:pic>
        <p:nvPicPr>
          <p:cNvPr id="5" name="Obraz 4" descr="Obraz zawierający zrzut ekranu&#10;&#10;Opis wygenerowany przy bardzo wysokim poziomie pewności"/>
          <p:cNvPicPr/>
          <p:nvPr/>
        </p:nvPicPr>
        <p:blipFill>
          <a:blip r:embed="rId2" cstate="print">
            <a:extLst>
              <a:ext uri="{28A0092B-C50C-407E-A947-70E740481C1C}">
                <a14:useLocalDpi xmlns:a14="http://schemas.microsoft.com/office/drawing/2010/main" val="0"/>
              </a:ext>
            </a:extLst>
          </a:blip>
          <a:stretch>
            <a:fillRect/>
          </a:stretch>
        </p:blipFill>
        <p:spPr>
          <a:xfrm>
            <a:off x="4450079" y="2661538"/>
            <a:ext cx="6308408" cy="28851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6817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u="sng" dirty="0" smtClean="0"/>
              <a:t>Projektowanie testu lub ankiety</a:t>
            </a:r>
            <a:endParaRPr lang="pl-PL" dirty="0"/>
          </a:p>
        </p:txBody>
      </p:sp>
      <p:sp>
        <p:nvSpPr>
          <p:cNvPr id="3" name="Symbol zastępczy zawartości 2"/>
          <p:cNvSpPr>
            <a:spLocks noGrp="1"/>
          </p:cNvSpPr>
          <p:nvPr>
            <p:ph idx="1"/>
          </p:nvPr>
        </p:nvSpPr>
        <p:spPr/>
        <p:txBody>
          <a:bodyPr/>
          <a:lstStyle/>
          <a:p>
            <a:pPr marL="0" indent="0">
              <a:lnSpc>
                <a:spcPct val="120000"/>
              </a:lnSpc>
              <a:buNone/>
            </a:pPr>
            <a:r>
              <a:rPr lang="pl-PL" dirty="0"/>
              <a:t>Po wybraniu istniejącego lub otworzeniu nowego dokumentu otwiera się edytor testów. Aby zaprojektować test lub ankietę należy:</a:t>
            </a:r>
          </a:p>
          <a:p>
            <a:pPr lvl="0">
              <a:lnSpc>
                <a:spcPct val="120000"/>
              </a:lnSpc>
            </a:pPr>
            <a:r>
              <a:rPr lang="pl-PL" dirty="0"/>
              <a:t>Nadać </a:t>
            </a:r>
            <a:r>
              <a:rPr lang="pl-PL" dirty="0" smtClean="0"/>
              <a:t>tytuł,</a:t>
            </a:r>
            <a:endParaRPr lang="pl-PL" dirty="0"/>
          </a:p>
          <a:p>
            <a:pPr lvl="0">
              <a:lnSpc>
                <a:spcPct val="120000"/>
              </a:lnSpc>
            </a:pPr>
            <a:r>
              <a:rPr lang="pl-PL" dirty="0"/>
              <a:t>Wprowadzić opis narzędzia dla osoby wypełniającej test lub </a:t>
            </a:r>
            <a:r>
              <a:rPr lang="pl-PL" dirty="0" smtClean="0"/>
              <a:t>ankietę,</a:t>
            </a:r>
            <a:endParaRPr lang="pl-PL" dirty="0"/>
          </a:p>
          <a:p>
            <a:pPr>
              <a:lnSpc>
                <a:spcPct val="120000"/>
              </a:lnSpc>
            </a:pPr>
            <a:r>
              <a:rPr lang="pl-PL" dirty="0"/>
              <a:t>Dodać pytanie dokonując wybór typu </a:t>
            </a:r>
            <a:r>
              <a:rPr lang="pl-PL" dirty="0" smtClean="0"/>
              <a:t>pytania.</a:t>
            </a:r>
            <a:endParaRPr lang="pl-PL" dirty="0"/>
          </a:p>
        </p:txBody>
      </p:sp>
      <p:sp>
        <p:nvSpPr>
          <p:cNvPr id="4" name="Symbol zastępczy stopki 3"/>
          <p:cNvSpPr>
            <a:spLocks noGrp="1"/>
          </p:cNvSpPr>
          <p:nvPr>
            <p:ph type="ftr" sz="quarter" idx="11"/>
          </p:nvPr>
        </p:nvSpPr>
        <p:spPr/>
        <p:txBody>
          <a:bodyPr/>
          <a:lstStyle/>
          <a:p>
            <a:endParaRPr lang="pl-PL"/>
          </a:p>
        </p:txBody>
      </p:sp>
    </p:spTree>
    <p:extLst>
      <p:ext uri="{BB962C8B-B14F-4D97-AF65-F5344CB8AC3E}">
        <p14:creationId xmlns:p14="http://schemas.microsoft.com/office/powerpoint/2010/main" val="213215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u="sng" dirty="0"/>
              <a:t>Projektowanie testu lub ankiety</a:t>
            </a:r>
            <a:endParaRPr lang="pl-PL" dirty="0"/>
          </a:p>
        </p:txBody>
      </p:sp>
      <p:sp>
        <p:nvSpPr>
          <p:cNvPr id="3" name="Symbol zastępczy zawartości 2"/>
          <p:cNvSpPr>
            <a:spLocks noGrp="1"/>
          </p:cNvSpPr>
          <p:nvPr>
            <p:ph idx="1"/>
          </p:nvPr>
        </p:nvSpPr>
        <p:spPr/>
        <p:txBody>
          <a:bodyPr/>
          <a:lstStyle/>
          <a:p>
            <a:endParaRPr lang="pl-PL"/>
          </a:p>
        </p:txBody>
      </p:sp>
      <p:sp>
        <p:nvSpPr>
          <p:cNvPr id="4" name="Symbol zastępczy stopki 3"/>
          <p:cNvSpPr>
            <a:spLocks noGrp="1"/>
          </p:cNvSpPr>
          <p:nvPr>
            <p:ph type="ftr" sz="quarter" idx="11"/>
          </p:nvPr>
        </p:nvSpPr>
        <p:spPr/>
        <p:txBody>
          <a:bodyPr/>
          <a:lstStyle/>
          <a:p>
            <a:endParaRPr lang="pl-PL"/>
          </a:p>
        </p:txBody>
      </p:sp>
      <p:pic>
        <p:nvPicPr>
          <p:cNvPr id="5" name="Obraz 4" descr="Obraz zawierający zrzut ekranu&#10;&#10;Opis wygenerowany przy bardzo wysokim poziomie pewności"/>
          <p:cNvPicPr/>
          <p:nvPr/>
        </p:nvPicPr>
        <p:blipFill>
          <a:blip r:embed="rId2" cstate="print">
            <a:extLst>
              <a:ext uri="{28A0092B-C50C-407E-A947-70E740481C1C}">
                <a14:useLocalDpi xmlns:a14="http://schemas.microsoft.com/office/drawing/2010/main" val="0"/>
              </a:ext>
            </a:extLst>
          </a:blip>
          <a:stretch>
            <a:fillRect/>
          </a:stretch>
        </p:blipFill>
        <p:spPr>
          <a:xfrm>
            <a:off x="2536983" y="2444750"/>
            <a:ext cx="7118034" cy="31120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2357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u="sng" dirty="0"/>
              <a:t>Projektowanie testu lub ankiety</a:t>
            </a:r>
            <a:endParaRPr lang="pl-PL" dirty="0"/>
          </a:p>
        </p:txBody>
      </p:sp>
      <p:sp>
        <p:nvSpPr>
          <p:cNvPr id="3" name="Symbol zastępczy zawartości 2"/>
          <p:cNvSpPr>
            <a:spLocks noGrp="1"/>
          </p:cNvSpPr>
          <p:nvPr>
            <p:ph idx="1"/>
          </p:nvPr>
        </p:nvSpPr>
        <p:spPr/>
        <p:txBody>
          <a:bodyPr/>
          <a:lstStyle/>
          <a:p>
            <a:pPr marL="0" indent="0">
              <a:lnSpc>
                <a:spcPct val="120000"/>
              </a:lnSpc>
              <a:buNone/>
            </a:pPr>
            <a:r>
              <a:rPr lang="pl-PL" dirty="0" err="1"/>
              <a:t>Forms</a:t>
            </a:r>
            <a:r>
              <a:rPr lang="pl-PL" dirty="0"/>
              <a:t> dysponuje czterema rodzajami pytań: </a:t>
            </a:r>
          </a:p>
          <a:p>
            <a:pPr lvl="0">
              <a:lnSpc>
                <a:spcPct val="120000"/>
              </a:lnSpc>
            </a:pPr>
            <a:r>
              <a:rPr lang="pl-PL" dirty="0"/>
              <a:t>Pytanie z jedną lub wieloma prawidłowymi </a:t>
            </a:r>
            <a:r>
              <a:rPr lang="pl-PL" dirty="0" smtClean="0"/>
              <a:t>odpowiedziami,</a:t>
            </a:r>
            <a:endParaRPr lang="pl-PL" dirty="0"/>
          </a:p>
          <a:p>
            <a:pPr lvl="0">
              <a:lnSpc>
                <a:spcPct val="120000"/>
              </a:lnSpc>
            </a:pPr>
            <a:r>
              <a:rPr lang="pl-PL" dirty="0"/>
              <a:t>Pytanie typu „krótka odpowiedź</a:t>
            </a:r>
            <a:r>
              <a:rPr lang="pl-PL" dirty="0" smtClean="0"/>
              <a:t>”,</a:t>
            </a:r>
            <a:endParaRPr lang="pl-PL" dirty="0"/>
          </a:p>
          <a:p>
            <a:pPr lvl="0">
              <a:lnSpc>
                <a:spcPct val="120000"/>
              </a:lnSpc>
            </a:pPr>
            <a:r>
              <a:rPr lang="pl-PL" dirty="0"/>
              <a:t>Pytanie o ocenę w projektowanej </a:t>
            </a:r>
            <a:r>
              <a:rPr lang="pl-PL" dirty="0" smtClean="0"/>
              <a:t>skali,</a:t>
            </a:r>
            <a:endParaRPr lang="pl-PL" dirty="0"/>
          </a:p>
          <a:p>
            <a:pPr>
              <a:lnSpc>
                <a:spcPct val="120000"/>
              </a:lnSpc>
            </a:pPr>
            <a:r>
              <a:rPr lang="pl-PL" dirty="0"/>
              <a:t>Pytanie o </a:t>
            </a:r>
            <a:r>
              <a:rPr lang="pl-PL" dirty="0" smtClean="0"/>
              <a:t>datę.</a:t>
            </a:r>
            <a:endParaRPr lang="pl-PL" dirty="0"/>
          </a:p>
        </p:txBody>
      </p:sp>
      <p:sp>
        <p:nvSpPr>
          <p:cNvPr id="4" name="Symbol zastępczy stopki 3"/>
          <p:cNvSpPr>
            <a:spLocks noGrp="1"/>
          </p:cNvSpPr>
          <p:nvPr>
            <p:ph type="ftr" sz="quarter" idx="11"/>
          </p:nvPr>
        </p:nvSpPr>
        <p:spPr/>
        <p:txBody>
          <a:bodyPr/>
          <a:lstStyle/>
          <a:p>
            <a:endParaRPr lang="pl-PL"/>
          </a:p>
        </p:txBody>
      </p:sp>
    </p:spTree>
    <p:extLst>
      <p:ext uri="{BB962C8B-B14F-4D97-AF65-F5344CB8AC3E}">
        <p14:creationId xmlns:p14="http://schemas.microsoft.com/office/powerpoint/2010/main" val="1204620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u="sng" dirty="0"/>
              <a:t>Projektowanie testu lub ankiety</a:t>
            </a:r>
            <a:endParaRPr lang="pl-PL" dirty="0"/>
          </a:p>
        </p:txBody>
      </p:sp>
      <p:sp>
        <p:nvSpPr>
          <p:cNvPr id="3" name="Symbol zastępczy zawartości 2"/>
          <p:cNvSpPr>
            <a:spLocks noGrp="1"/>
          </p:cNvSpPr>
          <p:nvPr>
            <p:ph idx="1"/>
          </p:nvPr>
        </p:nvSpPr>
        <p:spPr/>
        <p:txBody>
          <a:bodyPr/>
          <a:lstStyle/>
          <a:p>
            <a:endParaRPr lang="pl-PL"/>
          </a:p>
        </p:txBody>
      </p:sp>
      <p:sp>
        <p:nvSpPr>
          <p:cNvPr id="4" name="Symbol zastępczy stopki 3"/>
          <p:cNvSpPr>
            <a:spLocks noGrp="1"/>
          </p:cNvSpPr>
          <p:nvPr>
            <p:ph type="ftr" sz="quarter" idx="11"/>
          </p:nvPr>
        </p:nvSpPr>
        <p:spPr/>
        <p:txBody>
          <a:bodyPr/>
          <a:lstStyle/>
          <a:p>
            <a:endParaRPr lang="pl-PL"/>
          </a:p>
        </p:txBody>
      </p:sp>
      <p:pic>
        <p:nvPicPr>
          <p:cNvPr id="5" name="Obraz 4" descr="Obraz zawierający zrzut ekranu&#10;&#10;Opis wygenerowany przy bardzo wysokim poziomie pewności"/>
          <p:cNvPicPr/>
          <p:nvPr/>
        </p:nvPicPr>
        <p:blipFill>
          <a:blip r:embed="rId2" cstate="print">
            <a:extLst>
              <a:ext uri="{28A0092B-C50C-407E-A947-70E740481C1C}">
                <a14:useLocalDpi xmlns:a14="http://schemas.microsoft.com/office/drawing/2010/main" val="0"/>
              </a:ext>
            </a:extLst>
          </a:blip>
          <a:stretch>
            <a:fillRect/>
          </a:stretch>
        </p:blipFill>
        <p:spPr>
          <a:xfrm>
            <a:off x="2271712" y="2444750"/>
            <a:ext cx="7648575" cy="29751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59274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u="sng" dirty="0"/>
              <a:t>Projektowanie testu lub ankiety</a:t>
            </a:r>
            <a:endParaRPr lang="pl-PL" dirty="0"/>
          </a:p>
        </p:txBody>
      </p:sp>
      <p:sp>
        <p:nvSpPr>
          <p:cNvPr id="3" name="Symbol zastępczy zawartości 2"/>
          <p:cNvSpPr>
            <a:spLocks noGrp="1"/>
          </p:cNvSpPr>
          <p:nvPr>
            <p:ph idx="1"/>
          </p:nvPr>
        </p:nvSpPr>
        <p:spPr/>
        <p:txBody>
          <a:bodyPr/>
          <a:lstStyle/>
          <a:p>
            <a:pPr marL="0" indent="0">
              <a:lnSpc>
                <a:spcPct val="120000"/>
              </a:lnSpc>
              <a:buNone/>
            </a:pPr>
            <a:r>
              <a:rPr lang="pl-PL" dirty="0"/>
              <a:t>W przypadku wybrania pytania typu </a:t>
            </a:r>
            <a:r>
              <a:rPr lang="pl-PL" i="1" dirty="0"/>
              <a:t>Wybór</a:t>
            </a:r>
            <a:r>
              <a:rPr lang="pl-PL" dirty="0"/>
              <a:t> należy podać alternatywne odpowiedzi. Jedno z nich należy zaznaczyć jako prawidłową odpowiedź. Liczba odpowiedzi do wyboru zależy od autora testu. Minimalna liczba to 2. Każde pytanie może być ilustrowane obrazem lub można dołączyć do niego film. Wybór opcji „Wiele odpowiedzi” umożliwia zaznaczenie wielu prawidłowych odpowiedzi.</a:t>
            </a:r>
          </a:p>
        </p:txBody>
      </p:sp>
      <p:sp>
        <p:nvSpPr>
          <p:cNvPr id="4" name="Symbol zastępczy stopki 3"/>
          <p:cNvSpPr>
            <a:spLocks noGrp="1"/>
          </p:cNvSpPr>
          <p:nvPr>
            <p:ph type="ftr" sz="quarter" idx="11"/>
          </p:nvPr>
        </p:nvSpPr>
        <p:spPr/>
        <p:txBody>
          <a:bodyPr/>
          <a:lstStyle/>
          <a:p>
            <a:endParaRPr lang="pl-PL"/>
          </a:p>
        </p:txBody>
      </p:sp>
    </p:spTree>
    <p:extLst>
      <p:ext uri="{BB962C8B-B14F-4D97-AF65-F5344CB8AC3E}">
        <p14:creationId xmlns:p14="http://schemas.microsoft.com/office/powerpoint/2010/main" val="66612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u="sng" dirty="0"/>
              <a:t>Projektowanie testu lub ankiety</a:t>
            </a:r>
            <a:endParaRPr lang="pl-PL" dirty="0"/>
          </a:p>
        </p:txBody>
      </p:sp>
      <p:sp>
        <p:nvSpPr>
          <p:cNvPr id="3" name="Symbol zastępczy zawartości 2"/>
          <p:cNvSpPr>
            <a:spLocks noGrp="1"/>
          </p:cNvSpPr>
          <p:nvPr>
            <p:ph idx="1"/>
          </p:nvPr>
        </p:nvSpPr>
        <p:spPr/>
        <p:txBody>
          <a:bodyPr/>
          <a:lstStyle/>
          <a:p>
            <a:pPr marL="0" indent="0">
              <a:buNone/>
            </a:pPr>
            <a:r>
              <a:rPr lang="pl-PL" dirty="0" smtClean="0"/>
              <a:t>Pytanie </a:t>
            </a:r>
            <a:r>
              <a:rPr lang="pl-PL" dirty="0"/>
              <a:t>typu </a:t>
            </a:r>
            <a:r>
              <a:rPr lang="pl-PL" i="1" dirty="0"/>
              <a:t>Wybór</a:t>
            </a:r>
            <a:endParaRPr lang="pl-PL" dirty="0"/>
          </a:p>
        </p:txBody>
      </p:sp>
      <p:sp>
        <p:nvSpPr>
          <p:cNvPr id="4" name="Symbol zastępczy stopki 3"/>
          <p:cNvSpPr>
            <a:spLocks noGrp="1"/>
          </p:cNvSpPr>
          <p:nvPr>
            <p:ph type="ftr" sz="quarter" idx="11"/>
          </p:nvPr>
        </p:nvSpPr>
        <p:spPr/>
        <p:txBody>
          <a:bodyPr/>
          <a:lstStyle/>
          <a:p>
            <a:endParaRPr lang="pl-PL"/>
          </a:p>
        </p:txBody>
      </p:sp>
      <p:pic>
        <p:nvPicPr>
          <p:cNvPr id="5" name="Obraz 4" descr="Obraz zawierający zrzut ekranu&#10;&#10;Opis wygenerowany przy bardzo wysokim poziomie pewności"/>
          <p:cNvPicPr/>
          <p:nvPr/>
        </p:nvPicPr>
        <p:blipFill>
          <a:blip r:embed="rId2" cstate="print">
            <a:extLst>
              <a:ext uri="{28A0092B-C50C-407E-A947-70E740481C1C}">
                <a14:useLocalDpi xmlns:a14="http://schemas.microsoft.com/office/drawing/2010/main" val="0"/>
              </a:ext>
            </a:extLst>
          </a:blip>
          <a:stretch>
            <a:fillRect/>
          </a:stretch>
        </p:blipFill>
        <p:spPr>
          <a:xfrm>
            <a:off x="4017962" y="2075744"/>
            <a:ext cx="7335838" cy="35447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25006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2362</TotalTime>
  <Words>314</Words>
  <Application>Microsoft Office PowerPoint</Application>
  <PresentationFormat>Panoramiczny</PresentationFormat>
  <Paragraphs>28</Paragraphs>
  <Slides>13</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13</vt:i4>
      </vt:variant>
    </vt:vector>
  </HeadingPairs>
  <TitlesOfParts>
    <vt:vector size="17" baseType="lpstr">
      <vt:lpstr>Arial</vt:lpstr>
      <vt:lpstr>Calibri</vt:lpstr>
      <vt:lpstr>Calibri Light</vt:lpstr>
      <vt:lpstr>Motyw pakietu Office</vt:lpstr>
      <vt:lpstr>Instrukcja wykorzystania oprogramowania „Forms” wchodzącego w skład pakietu usług chmury cyfrowej  Office 365</vt:lpstr>
      <vt:lpstr>Prezentacja programu PowerPoint</vt:lpstr>
      <vt:lpstr>Ekran powitalny</vt:lpstr>
      <vt:lpstr>Projektowanie testu lub ankiety</vt:lpstr>
      <vt:lpstr>Projektowanie testu lub ankiety</vt:lpstr>
      <vt:lpstr>Projektowanie testu lub ankiety</vt:lpstr>
      <vt:lpstr>Projektowanie testu lub ankiety</vt:lpstr>
      <vt:lpstr>Projektowanie testu lub ankiety</vt:lpstr>
      <vt:lpstr>Projektowanie testu lub ankiety</vt:lpstr>
      <vt:lpstr>Projektowanie testu lub ankiety</vt:lpstr>
      <vt:lpstr>Projektowanie testu lub ankiety</vt:lpstr>
      <vt:lpstr>Projektowanie testu lub ankiety</vt:lpstr>
      <vt:lpstr>Projektowanie testu lub ankiety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Maria Okońska</dc:creator>
  <cp:lastModifiedBy>kurs</cp:lastModifiedBy>
  <cp:revision>67</cp:revision>
  <dcterms:created xsi:type="dcterms:W3CDTF">2018-12-02T13:14:09Z</dcterms:created>
  <dcterms:modified xsi:type="dcterms:W3CDTF">2019-01-18T10:52:11Z</dcterms:modified>
</cp:coreProperties>
</file>